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sanao Yaji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4-29T18:37:46.183">
    <p:pos x="6000" y="0"/>
    <p:text>I like this figure but can we add error to this?  So it can be mean +/- 2 Sd or median +/-  25 quantiles using a dashed line.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clearly from 13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all the school per day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color of the line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41712258 is a minibus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52013111 is a bigbus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Indicates the allocation of time for 930 probably well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Regression, dis vs delay significant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</a:t>
            </a:r>
            <a:r>
              <a:rPr lang="en"/>
              <a:t> buses did not follow the pattern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Inbound 930 late worse, delay accumulating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Edison k8 - tradi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Mckinley special school : kids take time, suggest more time allocated (inbound, kids need more time)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Quincy es - traditional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Ranking factors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Prediction accuracy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the arrival delay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Tripdis &lt;20  newdata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jp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625" y="1186200"/>
            <a:ext cx="76881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Public School Bus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On-Time Performance 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Fall 2017 </a:t>
            </a:r>
            <a:endParaRPr sz="360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7952" y="34000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Emanuel Zanzerkia, Luying Cao, Yuan Yuan, Yaqi Huang, Xuechun Liu, Sijia Li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972" y="3941200"/>
            <a:ext cx="2465805" cy="11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0" y="1610900"/>
            <a:ext cx="4513575" cy="33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727650" y="55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Arrival Delay Improves as Semester Progresses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850525" y="1777200"/>
            <a:ext cx="274200" cy="29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4909775" y="2629800"/>
            <a:ext cx="120600" cy="101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707200" y="4499625"/>
            <a:ext cx="723900" cy="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Shape 166"/>
          <p:cNvCxnSpPr/>
          <p:nvPr/>
        </p:nvCxnSpPr>
        <p:spPr>
          <a:xfrm>
            <a:off x="2378900" y="1619288"/>
            <a:ext cx="3600" cy="31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7" name="Shape 167"/>
          <p:cNvSpPr txBox="1"/>
          <p:nvPr/>
        </p:nvSpPr>
        <p:spPr>
          <a:xfrm>
            <a:off x="582900" y="1939950"/>
            <a:ext cx="883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2017.09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582900" y="2631800"/>
            <a:ext cx="806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2017.10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02250" y="3355350"/>
            <a:ext cx="768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2017.11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02250" y="4117350"/>
            <a:ext cx="768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2017.12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3531725" y="1843813"/>
            <a:ext cx="768013" cy="2846377"/>
          </a:xfrm>
          <a:custGeom>
            <a:pathLst>
              <a:path extrusionOk="0" h="103835" w="27407">
                <a:moveTo>
                  <a:pt x="27407" y="0"/>
                </a:moveTo>
                <a:cubicBezTo>
                  <a:pt x="26764" y="1608"/>
                  <a:pt x="26635" y="2895"/>
                  <a:pt x="23547" y="9650"/>
                </a:cubicBezTo>
                <a:cubicBezTo>
                  <a:pt x="20459" y="16405"/>
                  <a:pt x="11838" y="29979"/>
                  <a:pt x="8878" y="40530"/>
                </a:cubicBezTo>
                <a:cubicBezTo>
                  <a:pt x="5919" y="51081"/>
                  <a:pt x="7270" y="62403"/>
                  <a:pt x="5790" y="72954"/>
                </a:cubicBezTo>
                <a:cubicBezTo>
                  <a:pt x="4310" y="83505"/>
                  <a:pt x="965" y="98688"/>
                  <a:pt x="0" y="103835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/>
          <p:nvPr/>
        </p:nvSpPr>
        <p:spPr>
          <a:xfrm>
            <a:off x="4757450" y="2429825"/>
            <a:ext cx="120600" cy="149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609275" y="4369125"/>
            <a:ext cx="1056000" cy="13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802875" y="2270850"/>
            <a:ext cx="120600" cy="149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725" y="1737488"/>
            <a:ext cx="4461276" cy="275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4720050" y="2282550"/>
            <a:ext cx="120600" cy="148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 rot="-5400000">
            <a:off x="3680975" y="2348550"/>
            <a:ext cx="24609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Arrival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Delay per Day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672100" y="4306900"/>
            <a:ext cx="806700" cy="19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6461200" y="4321200"/>
            <a:ext cx="18618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ays of semester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8433250" y="2890200"/>
            <a:ext cx="612000" cy="27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Dec 21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062100" y="2463750"/>
            <a:ext cx="612000" cy="27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Sep 7</a:t>
            </a:r>
            <a:endParaRPr sz="1000">
              <a:solidFill>
                <a:schemeClr val="accent1"/>
              </a:solidFill>
            </a:endParaRPr>
          </a:p>
        </p:txBody>
      </p:sp>
      <p:cxnSp>
        <p:nvCxnSpPr>
          <p:cNvPr id="182" name="Shape 182"/>
          <p:cNvCxnSpPr/>
          <p:nvPr/>
        </p:nvCxnSpPr>
        <p:spPr>
          <a:xfrm>
            <a:off x="5067163" y="3384900"/>
            <a:ext cx="399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Shape 183"/>
          <p:cNvSpPr txBox="1"/>
          <p:nvPr/>
        </p:nvSpPr>
        <p:spPr>
          <a:xfrm>
            <a:off x="8153100" y="2142150"/>
            <a:ext cx="11775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7009475" y="2748988"/>
            <a:ext cx="6558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8153100" y="3693150"/>
            <a:ext cx="10560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681325" y="1205625"/>
            <a:ext cx="2838900" cy="419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Arrival Delay Per Day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Shape 187"/>
          <p:cNvCxnSpPr/>
          <p:nvPr/>
        </p:nvCxnSpPr>
        <p:spPr>
          <a:xfrm flipH="1">
            <a:off x="6707188" y="3015225"/>
            <a:ext cx="22500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27650" y="65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Confirmation 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6617325" y="2709150"/>
            <a:ext cx="22788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More than one out of 10 Boston school buses have been arriving late to school this fall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… The tardy buses have been creating frustrations for parents, students, and school officials across the city”   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—— </a:t>
            </a:r>
            <a:r>
              <a:rPr i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Boston Globe 10/30/2017</a:t>
            </a:r>
            <a:endParaRPr i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50" y="1540725"/>
            <a:ext cx="5218175" cy="3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2100550" y="4700125"/>
            <a:ext cx="1816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Days of semester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281400" y="1635025"/>
            <a:ext cx="806100" cy="351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Nov.1st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Shape 197"/>
          <p:cNvSpPr txBox="1"/>
          <p:nvPr/>
        </p:nvSpPr>
        <p:spPr>
          <a:xfrm rot="-5400000">
            <a:off x="-1412100" y="2509575"/>
            <a:ext cx="3190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Delay Proportion per day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5560325" y="3911925"/>
            <a:ext cx="545100" cy="351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211100" y="2637763"/>
            <a:ext cx="2278800" cy="722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Delay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: Bus arrived after the Time Tier (the time when schools begin)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900" y="1437137"/>
            <a:ext cx="2323342" cy="109741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880875" y="2106450"/>
            <a:ext cx="2176200" cy="428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Proportion Late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Per Day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27650" y="64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that are correlated with delays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475" y="1797125"/>
            <a:ext cx="3082700" cy="25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368025" y="1365700"/>
            <a:ext cx="32562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Delay Worse: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Traffic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Overbridge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Time Tier 8:30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Delay Remission:</a:t>
            </a:r>
            <a:endParaRPr b="1" sz="1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Days of Semester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Yard Read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Total Riders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896150" y="3779300"/>
            <a:ext cx="8144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Days of Semester                     </a:t>
            </a:r>
            <a:r>
              <a:rPr b="0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b="0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</a:t>
            </a:r>
            <a:r>
              <a:rPr b="0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b="0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Wheelchair Bus                          </a:t>
            </a:r>
            <a:r>
              <a:rPr b="0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161425" y="1595125"/>
            <a:ext cx="594300" cy="3276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7:30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2912600" y="1145250"/>
            <a:ext cx="45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Days of Semester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Thursday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endParaRPr/>
          </a:p>
        </p:txBody>
      </p:sp>
      <p:cxnSp>
        <p:nvCxnSpPr>
          <p:cNvPr id="216" name="Shape 216"/>
          <p:cNvCxnSpPr/>
          <p:nvPr/>
        </p:nvCxnSpPr>
        <p:spPr>
          <a:xfrm>
            <a:off x="791850" y="2382113"/>
            <a:ext cx="57873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7" name="Shape 217"/>
          <p:cNvSpPr txBox="1"/>
          <p:nvPr/>
        </p:nvSpPr>
        <p:spPr>
          <a:xfrm>
            <a:off x="1190075" y="2852900"/>
            <a:ext cx="594300" cy="327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8:30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791850" y="3747050"/>
            <a:ext cx="7560300" cy="2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9" name="Shape 219"/>
          <p:cNvSpPr txBox="1"/>
          <p:nvPr/>
        </p:nvSpPr>
        <p:spPr>
          <a:xfrm>
            <a:off x="1161425" y="4110675"/>
            <a:ext cx="651600" cy="382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9:30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4834" r="0" t="0"/>
          <a:stretch/>
        </p:blipFill>
        <p:spPr>
          <a:xfrm>
            <a:off x="6575300" y="2479950"/>
            <a:ext cx="2508848" cy="25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6946675" y="2047900"/>
            <a:ext cx="1766100" cy="58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2895600" y="1676400"/>
            <a:ext cx="451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Days of Semester                     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Overbridge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/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727650" y="546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872225" y="1546213"/>
            <a:ext cx="594300" cy="3276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7:30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2003850" y="1078525"/>
            <a:ext cx="45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Traditional/Charter in Boston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Traditional/Charter outside Boston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endParaRPr/>
          </a:p>
        </p:txBody>
      </p:sp>
      <p:cxnSp>
        <p:nvCxnSpPr>
          <p:cNvPr id="230" name="Shape 230"/>
          <p:cNvCxnSpPr/>
          <p:nvPr/>
        </p:nvCxnSpPr>
        <p:spPr>
          <a:xfrm>
            <a:off x="791850" y="2382113"/>
            <a:ext cx="57873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1" name="Shape 231"/>
          <p:cNvSpPr txBox="1"/>
          <p:nvPr/>
        </p:nvSpPr>
        <p:spPr>
          <a:xfrm>
            <a:off x="872225" y="2902575"/>
            <a:ext cx="594300" cy="327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8:30</a:t>
            </a:r>
            <a:endParaRPr/>
          </a:p>
        </p:txBody>
      </p:sp>
      <p:cxnSp>
        <p:nvCxnSpPr>
          <p:cNvPr id="232" name="Shape 232"/>
          <p:cNvCxnSpPr/>
          <p:nvPr/>
        </p:nvCxnSpPr>
        <p:spPr>
          <a:xfrm>
            <a:off x="791850" y="3823250"/>
            <a:ext cx="7560300" cy="2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" name="Shape 233"/>
          <p:cNvSpPr txBox="1"/>
          <p:nvPr/>
        </p:nvSpPr>
        <p:spPr>
          <a:xfrm>
            <a:off x="900875" y="4258925"/>
            <a:ext cx="594300" cy="327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9:30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4834" r="0" t="0"/>
          <a:stretch/>
        </p:blipFill>
        <p:spPr>
          <a:xfrm>
            <a:off x="6575300" y="2479950"/>
            <a:ext cx="2508848" cy="25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6946675" y="2047900"/>
            <a:ext cx="1766100" cy="58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1976100" y="1687200"/>
            <a:ext cx="451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Days of Semester                                                  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Overbridge                  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727650" y="54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</a:t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2003850" y="3897925"/>
            <a:ext cx="45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Traditional/Charter in Boston                       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correlation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Traffic                             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Special School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positive correlation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657450" y="2304150"/>
            <a:ext cx="182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Analysis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686350" y="502700"/>
            <a:ext cx="8144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that affect the delay at Different Time Tier</a:t>
            </a:r>
            <a:endParaRPr/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923875" y="1657700"/>
            <a:ext cx="594300" cy="327600"/>
          </a:xfrm>
          <a:prstGeom prst="rect">
            <a:avLst/>
          </a:prstGeom>
          <a:solidFill>
            <a:srgbClr val="FF99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7:30</a:t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3139825" y="1252600"/>
            <a:ext cx="4575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Special School                                      5.65 mins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Big Bus: Door to Door Riders     2.32 mins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Snow:                                                        1.17mins          </a:t>
            </a:r>
            <a:endParaRPr/>
          </a:p>
        </p:txBody>
      </p:sp>
      <p:cxnSp>
        <p:nvCxnSpPr>
          <p:cNvPr id="251" name="Shape 251"/>
          <p:cNvCxnSpPr/>
          <p:nvPr/>
        </p:nvCxnSpPr>
        <p:spPr>
          <a:xfrm>
            <a:off x="774625" y="2479950"/>
            <a:ext cx="7560300" cy="2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/>
        </p:nvSpPr>
        <p:spPr>
          <a:xfrm>
            <a:off x="923875" y="2783700"/>
            <a:ext cx="594300" cy="3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8:30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191475" y="2737025"/>
            <a:ext cx="38835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Snow:                                                       1.66 mins     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774625" y="3470550"/>
            <a:ext cx="7560300" cy="2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5" name="Shape 255"/>
          <p:cNvSpPr txBox="1"/>
          <p:nvPr/>
        </p:nvSpPr>
        <p:spPr>
          <a:xfrm>
            <a:off x="3097725" y="2737025"/>
            <a:ext cx="446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 Bus :                                                    5.55 mins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Fog :                                                               2.55 mins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Wheelchair bus: Total Riders         1.62 mins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923875" y="4017725"/>
            <a:ext cx="594300" cy="3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9:30</a:t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6680425" y="1127425"/>
            <a:ext cx="1964400" cy="79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Significant 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Average effect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6518600" y="3532325"/>
            <a:ext cx="1104600" cy="61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Baseline: 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big bus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797825" y="1037900"/>
            <a:ext cx="1299900" cy="61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Baseline: private school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584850" y="595650"/>
            <a:ext cx="884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that perform worse as semester progresses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6022725" y="2706025"/>
            <a:ext cx="1404600" cy="48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950" y="1466275"/>
            <a:ext cx="4184149" cy="358208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5000325" y="1803400"/>
            <a:ext cx="2427000" cy="48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5000325" y="1651000"/>
            <a:ext cx="320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Route:  52013111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School: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Conservatory Lab Hancock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75" y="1314225"/>
            <a:ext cx="4339176" cy="37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747350" y="4141650"/>
            <a:ext cx="1704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Route:  41712258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School:  Lyon K 8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2788650" y="4172650"/>
            <a:ext cx="1311600" cy="53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75" y="1281200"/>
            <a:ext cx="5936360" cy="3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type="title"/>
          </p:nvPr>
        </p:nvSpPr>
        <p:spPr>
          <a:xfrm>
            <a:off x="708350" y="655650"/>
            <a:ext cx="856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Time for 3 Time Tiers</a:t>
            </a:r>
            <a:endParaRPr/>
          </a:p>
        </p:txBody>
      </p:sp>
      <p:cxnSp>
        <p:nvCxnSpPr>
          <p:cNvPr id="278" name="Shape 278"/>
          <p:cNvCxnSpPr/>
          <p:nvPr/>
        </p:nvCxnSpPr>
        <p:spPr>
          <a:xfrm flipH="1" rot="10800000">
            <a:off x="3255950" y="1691950"/>
            <a:ext cx="1128000" cy="5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Shape 279"/>
          <p:cNvCxnSpPr/>
          <p:nvPr/>
        </p:nvCxnSpPr>
        <p:spPr>
          <a:xfrm>
            <a:off x="4649250" y="1742650"/>
            <a:ext cx="12732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Shape 280"/>
          <p:cNvSpPr txBox="1"/>
          <p:nvPr/>
        </p:nvSpPr>
        <p:spPr>
          <a:xfrm rot="-1486764">
            <a:off x="3096648" y="1460009"/>
            <a:ext cx="1128063" cy="136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Increase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in delay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Shape 281"/>
          <p:cNvSpPr txBox="1"/>
          <p:nvPr/>
        </p:nvSpPr>
        <p:spPr>
          <a:xfrm rot="737143">
            <a:off x="4930906" y="1378764"/>
            <a:ext cx="1081365" cy="2990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Decrease in delay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75" y="1281200"/>
            <a:ext cx="5936360" cy="3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type="title"/>
          </p:nvPr>
        </p:nvSpPr>
        <p:spPr>
          <a:xfrm>
            <a:off x="708350" y="655650"/>
            <a:ext cx="856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 Buses Followed this Pattern</a:t>
            </a:r>
            <a:endParaRPr/>
          </a:p>
        </p:txBody>
      </p:sp>
      <p:cxnSp>
        <p:nvCxnSpPr>
          <p:cNvPr id="288" name="Shape 288"/>
          <p:cNvCxnSpPr/>
          <p:nvPr/>
        </p:nvCxnSpPr>
        <p:spPr>
          <a:xfrm flipH="1" rot="10800000">
            <a:off x="3127750" y="1888600"/>
            <a:ext cx="14271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Shape 289"/>
          <p:cNvCxnSpPr/>
          <p:nvPr/>
        </p:nvCxnSpPr>
        <p:spPr>
          <a:xfrm>
            <a:off x="4563450" y="1888625"/>
            <a:ext cx="1452900" cy="41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Shape 290"/>
          <p:cNvSpPr txBox="1"/>
          <p:nvPr/>
        </p:nvSpPr>
        <p:spPr>
          <a:xfrm>
            <a:off x="3657600" y="1854425"/>
            <a:ext cx="6666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B439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3683225" y="1931350"/>
            <a:ext cx="538500" cy="21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Shape 292"/>
          <p:cNvCxnSpPr/>
          <p:nvPr/>
        </p:nvCxnSpPr>
        <p:spPr>
          <a:xfrm flipH="1" rot="10800000">
            <a:off x="3127750" y="2349950"/>
            <a:ext cx="1435800" cy="290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Shape 293"/>
          <p:cNvCxnSpPr/>
          <p:nvPr/>
        </p:nvCxnSpPr>
        <p:spPr>
          <a:xfrm>
            <a:off x="4567800" y="2349950"/>
            <a:ext cx="1444200" cy="974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Shape 294"/>
          <p:cNvSpPr txBox="1"/>
          <p:nvPr/>
        </p:nvSpPr>
        <p:spPr>
          <a:xfrm>
            <a:off x="5187275" y="3213225"/>
            <a:ext cx="7776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HS283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5247125" y="3324325"/>
            <a:ext cx="623700" cy="21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Shape 296"/>
          <p:cNvCxnSpPr/>
          <p:nvPr/>
        </p:nvCxnSpPr>
        <p:spPr>
          <a:xfrm flipH="1" rot="10800000">
            <a:off x="3144850" y="1538125"/>
            <a:ext cx="1418700" cy="14529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Shape 297"/>
          <p:cNvCxnSpPr/>
          <p:nvPr/>
        </p:nvCxnSpPr>
        <p:spPr>
          <a:xfrm>
            <a:off x="4563450" y="1546800"/>
            <a:ext cx="1452900" cy="8205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Shape 298"/>
          <p:cNvSpPr txBox="1"/>
          <p:nvPr/>
        </p:nvSpPr>
        <p:spPr>
          <a:xfrm>
            <a:off x="4879650" y="2088025"/>
            <a:ext cx="7776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MS145</a:t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4956550" y="2190575"/>
            <a:ext cx="623700" cy="18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537825" y="1538250"/>
            <a:ext cx="51300" cy="342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546375" y="1871525"/>
            <a:ext cx="51300" cy="3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546375" y="2341550"/>
            <a:ext cx="51300" cy="342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727650" y="574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729450" y="2300675"/>
            <a:ext cx="4273500" cy="12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575800" y="1833175"/>
            <a:ext cx="41328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“More than one out of 10 Boston school buses have been arriving late to school this fall … The tardy buses have been creating frustrations for parents, students, and school officials across the city”        —— </a:t>
            </a: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Boston Globe 10/30/2017</a:t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51" y="1682274"/>
            <a:ext cx="3716375" cy="25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61488" y="4239450"/>
            <a:ext cx="374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</a:t>
            </a: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://www.bostonglobe.com/metro/2017/10/29/many-bps-buses-still-arriving-late-school/KHarf0lhbMVrMLN2wx74FI/story.html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875" y="1453250"/>
            <a:ext cx="5691500" cy="31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>
            <p:ph type="title"/>
          </p:nvPr>
        </p:nvSpPr>
        <p:spPr>
          <a:xfrm>
            <a:off x="727650" y="702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Difference</a:t>
            </a:r>
            <a:r>
              <a:rPr lang="en" sz="2000"/>
              <a:t> in Arrival Delay from 8:30 School to 9:30 School</a:t>
            </a:r>
            <a:endParaRPr sz="2000"/>
          </a:p>
        </p:txBody>
      </p:sp>
      <p:sp>
        <p:nvSpPr>
          <p:cNvPr id="309" name="Shape 309"/>
          <p:cNvSpPr txBox="1"/>
          <p:nvPr/>
        </p:nvSpPr>
        <p:spPr>
          <a:xfrm>
            <a:off x="2409925" y="4674550"/>
            <a:ext cx="4110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Distance (miles)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Shape 310"/>
          <p:cNvSpPr txBox="1"/>
          <p:nvPr/>
        </p:nvSpPr>
        <p:spPr>
          <a:xfrm rot="-5400517">
            <a:off x="-1084394" y="2668327"/>
            <a:ext cx="3990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Arrival Delay Difference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Shape 311"/>
          <p:cNvCxnSpPr/>
          <p:nvPr/>
        </p:nvCxnSpPr>
        <p:spPr>
          <a:xfrm flipH="1" rot="10800000">
            <a:off x="2327375" y="1722550"/>
            <a:ext cx="12900" cy="11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Shape 312"/>
          <p:cNvCxnSpPr/>
          <p:nvPr/>
        </p:nvCxnSpPr>
        <p:spPr>
          <a:xfrm>
            <a:off x="2340275" y="4119425"/>
            <a:ext cx="13032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Shape 313"/>
          <p:cNvSpPr txBox="1"/>
          <p:nvPr/>
        </p:nvSpPr>
        <p:spPr>
          <a:xfrm>
            <a:off x="3869475" y="3802575"/>
            <a:ext cx="260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Further the 9:30 school from 8:30 school travelled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2654000" y="1996075"/>
            <a:ext cx="198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More delayed at 9:30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75" y="1281200"/>
            <a:ext cx="5936360" cy="3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type="title"/>
          </p:nvPr>
        </p:nvSpPr>
        <p:spPr>
          <a:xfrm>
            <a:off x="708350" y="655650"/>
            <a:ext cx="856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 Buses DID NOT Follow this Pattern </a:t>
            </a:r>
            <a:endParaRPr/>
          </a:p>
        </p:txBody>
      </p:sp>
      <p:cxnSp>
        <p:nvCxnSpPr>
          <p:cNvPr id="321" name="Shape 321"/>
          <p:cNvCxnSpPr/>
          <p:nvPr/>
        </p:nvCxnSpPr>
        <p:spPr>
          <a:xfrm flipH="1" rot="10800000">
            <a:off x="3127750" y="3093550"/>
            <a:ext cx="1427100" cy="6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Shape 322"/>
          <p:cNvCxnSpPr/>
          <p:nvPr/>
        </p:nvCxnSpPr>
        <p:spPr>
          <a:xfrm flipH="1" rot="10800000">
            <a:off x="4554900" y="2555075"/>
            <a:ext cx="1452900" cy="5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Shape 323"/>
          <p:cNvSpPr/>
          <p:nvPr/>
        </p:nvSpPr>
        <p:spPr>
          <a:xfrm>
            <a:off x="4495200" y="3079475"/>
            <a:ext cx="59700" cy="513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4657425" y="2997250"/>
            <a:ext cx="777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MS231</a:t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717275" y="3073450"/>
            <a:ext cx="657900" cy="23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Shape 326"/>
          <p:cNvCxnSpPr/>
          <p:nvPr/>
        </p:nvCxnSpPr>
        <p:spPr>
          <a:xfrm flipH="1" rot="10800000">
            <a:off x="3127750" y="2452700"/>
            <a:ext cx="1452900" cy="19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 flipH="1" rot="10800000">
            <a:off x="4580550" y="2256150"/>
            <a:ext cx="1427100" cy="19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4554900" y="2435550"/>
            <a:ext cx="59700" cy="51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4913825" y="2016800"/>
            <a:ext cx="90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HS226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956550" y="2110800"/>
            <a:ext cx="657900" cy="19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1" name="Shape 331"/>
          <p:cNvCxnSpPr/>
          <p:nvPr/>
        </p:nvCxnSpPr>
        <p:spPr>
          <a:xfrm flipH="1" rot="10800000">
            <a:off x="3127750" y="2956700"/>
            <a:ext cx="1435800" cy="88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Shape 332"/>
          <p:cNvCxnSpPr/>
          <p:nvPr/>
        </p:nvCxnSpPr>
        <p:spPr>
          <a:xfrm flipH="1" rot="10800000">
            <a:off x="4580550" y="2734550"/>
            <a:ext cx="1435800" cy="222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Shape 333"/>
          <p:cNvSpPr/>
          <p:nvPr/>
        </p:nvSpPr>
        <p:spPr>
          <a:xfrm>
            <a:off x="4537825" y="2939750"/>
            <a:ext cx="59700" cy="51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3649050" y="2895500"/>
            <a:ext cx="7776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HS242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3708875" y="2965400"/>
            <a:ext cx="657900" cy="23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00" y="1700100"/>
            <a:ext cx="4218949" cy="26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>
            <p:ph type="title"/>
          </p:nvPr>
        </p:nvSpPr>
        <p:spPr>
          <a:xfrm>
            <a:off x="727650" y="612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Performance for BUS MS 231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1203550" y="862925"/>
            <a:ext cx="6540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1380925" y="1961325"/>
            <a:ext cx="915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9.30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2018250" y="2370100"/>
            <a:ext cx="6903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8.30</a:t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1203550" y="3356725"/>
            <a:ext cx="65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7.30</a:t>
            </a: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1413100" y="2024925"/>
            <a:ext cx="457800" cy="31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053125" y="2416650"/>
            <a:ext cx="457800" cy="31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252700" y="3411100"/>
            <a:ext cx="457800" cy="31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650" y="1658997"/>
            <a:ext cx="4218951" cy="253472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6889000" y="1859033"/>
            <a:ext cx="1256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Verdana"/>
                <a:ea typeface="Verdana"/>
                <a:cs typeface="Verdana"/>
                <a:sym typeface="Verdana"/>
              </a:rPr>
              <a:t>Charlestown High 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Verdana"/>
                <a:ea typeface="Verdana"/>
                <a:cs typeface="Verdana"/>
                <a:sym typeface="Verdana"/>
              </a:rPr>
              <a:t>7.30</a:t>
            </a:r>
            <a:endParaRPr sz="850"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92929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6935575" y="1923975"/>
            <a:ext cx="1023900" cy="31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5109700" y="3328150"/>
            <a:ext cx="1023900" cy="47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5164000" y="3246625"/>
            <a:ext cx="9153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Edison K-8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8.30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8.12 miles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6625250" y="3250575"/>
            <a:ext cx="13341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McKinley Middle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9.30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3.91 miles</a:t>
            </a:r>
            <a:endParaRPr sz="1000"/>
          </a:p>
        </p:txBody>
      </p:sp>
      <p:sp>
        <p:nvSpPr>
          <p:cNvPr id="355" name="Shape 355"/>
          <p:cNvSpPr/>
          <p:nvPr/>
        </p:nvSpPr>
        <p:spPr>
          <a:xfrm>
            <a:off x="6648525" y="3328150"/>
            <a:ext cx="1023900" cy="47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6" name="Shape 356"/>
          <p:cNvCxnSpPr>
            <a:stCxn id="350" idx="3"/>
            <a:endCxn id="353" idx="0"/>
          </p:cNvCxnSpPr>
          <p:nvPr/>
        </p:nvCxnSpPr>
        <p:spPr>
          <a:xfrm flipH="1">
            <a:off x="5621800" y="2097083"/>
            <a:ext cx="2523900" cy="114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Shape 357"/>
          <p:cNvCxnSpPr/>
          <p:nvPr/>
        </p:nvCxnSpPr>
        <p:spPr>
          <a:xfrm flipH="1" rot="10800000">
            <a:off x="5621500" y="3227413"/>
            <a:ext cx="1368300" cy="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727650" y="612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Performance for BUS WB 945</a:t>
            </a:r>
            <a:endParaRPr/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0" y="1384425"/>
            <a:ext cx="5493352" cy="32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799" y="1249025"/>
            <a:ext cx="3149484" cy="36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1230625" y="2430750"/>
            <a:ext cx="623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9.30</a:t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290425" y="2503925"/>
            <a:ext cx="487200" cy="23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1085325" y="3085025"/>
            <a:ext cx="6237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8.30</a:t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085325" y="3170500"/>
            <a:ext cx="487200" cy="23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948575" y="3725975"/>
            <a:ext cx="6237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7.30</a:t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48575" y="3811425"/>
            <a:ext cx="581100" cy="23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727800" y="2304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Predictive Modeling</a:t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792275" y="4303325"/>
            <a:ext cx="1237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 rot="-1774066">
            <a:off x="2304927" y="2256214"/>
            <a:ext cx="601881" cy="2614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 rot="1524927">
            <a:off x="2304978" y="2818792"/>
            <a:ext cx="601847" cy="2612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Shape 383"/>
          <p:cNvGrpSpPr/>
          <p:nvPr/>
        </p:nvGrpSpPr>
        <p:grpSpPr>
          <a:xfrm>
            <a:off x="517125" y="1540400"/>
            <a:ext cx="3089225" cy="2367813"/>
            <a:chOff x="412500" y="1438650"/>
            <a:chExt cx="3089225" cy="2367813"/>
          </a:xfrm>
        </p:grpSpPr>
        <p:pic>
          <p:nvPicPr>
            <p:cNvPr id="384" name="Shape 384"/>
            <p:cNvPicPr preferRelativeResize="0"/>
            <p:nvPr/>
          </p:nvPicPr>
          <p:blipFill rotWithShape="1">
            <a:blip r:embed="rId3">
              <a:alphaModFix/>
            </a:blip>
            <a:srcRect b="0" l="3577" r="3753" t="0"/>
            <a:stretch/>
          </p:blipFill>
          <p:spPr>
            <a:xfrm>
              <a:off x="412500" y="2141075"/>
              <a:ext cx="1720950" cy="90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Shape 385"/>
            <p:cNvPicPr preferRelativeResize="0"/>
            <p:nvPr/>
          </p:nvPicPr>
          <p:blipFill rotWithShape="1">
            <a:blip r:embed="rId4">
              <a:alphaModFix/>
            </a:blip>
            <a:srcRect b="-7090" l="0" r="0" t="7090"/>
            <a:stretch/>
          </p:blipFill>
          <p:spPr>
            <a:xfrm>
              <a:off x="2864000" y="1438650"/>
              <a:ext cx="637725" cy="112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Shape 3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64000" y="2813088"/>
              <a:ext cx="637725" cy="993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Shape 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125" y="3618700"/>
            <a:ext cx="589875" cy="5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7100" y="2605400"/>
            <a:ext cx="672675" cy="68804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 rot="-1774066">
            <a:off x="3610802" y="3021189"/>
            <a:ext cx="601881" cy="2614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 rot="1524927">
            <a:off x="3610828" y="3558792"/>
            <a:ext cx="601847" cy="2612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725850" y="476375"/>
            <a:ext cx="6864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Models Introduction</a:t>
            </a:r>
            <a:endParaRPr sz="2600"/>
          </a:p>
        </p:txBody>
      </p:sp>
      <p:sp>
        <p:nvSpPr>
          <p:cNvPr id="392" name="Shape 392"/>
          <p:cNvSpPr txBox="1"/>
          <p:nvPr/>
        </p:nvSpPr>
        <p:spPr>
          <a:xfrm>
            <a:off x="5489750" y="1921400"/>
            <a:ext cx="29361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Lato"/>
                <a:ea typeface="Lato"/>
                <a:cs typeface="Lato"/>
                <a:sym typeface="Lato"/>
              </a:rPr>
              <a:t>Tree-based models are able to rank factors by their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explanation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 power for model’s response variable (Arrival Delay).</a:t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5489750" y="4085525"/>
            <a:ext cx="2186400" cy="524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3"/>
                </a:solidFill>
              </a:rPr>
              <a:t>Predictive Accuracy</a:t>
            </a:r>
            <a:endParaRPr b="1" i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727650" y="658600"/>
            <a:ext cx="509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r>
              <a:rPr lang="en"/>
              <a:t>Model Illustration </a:t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3044"/>
          <a:stretch/>
        </p:blipFill>
        <p:spPr>
          <a:xfrm>
            <a:off x="76200" y="1222875"/>
            <a:ext cx="4919175" cy="35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976" y="1745100"/>
            <a:ext cx="4126450" cy="256770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6104500" y="445075"/>
            <a:ext cx="2830500" cy="806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ato"/>
                <a:ea typeface="Lato"/>
                <a:cs typeface="Lato"/>
                <a:sym typeface="Lato"/>
              </a:rPr>
              <a:t>The model has 90%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confidence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 of predicting arrival delays 10 mins within its true value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Shape 402"/>
          <p:cNvSpPr/>
          <p:nvPr/>
        </p:nvSpPr>
        <p:spPr>
          <a:xfrm rot="-2702913">
            <a:off x="646619" y="4032364"/>
            <a:ext cx="751160" cy="22146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4951900" y="1345075"/>
            <a:ext cx="1721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43451253</a:t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4951900" y="1420600"/>
            <a:ext cx="1457400" cy="247500"/>
          </a:xfrm>
          <a:prstGeom prst="roundRect">
            <a:avLst>
              <a:gd fmla="val 24686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2946675" y="4274125"/>
            <a:ext cx="3781200" cy="62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Predicted Performance: Arriving 7 mins early</a:t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Actual Performance: Arriving 10 mins early</a:t>
            </a:r>
            <a:endParaRPr i="1"/>
          </a:p>
        </p:txBody>
      </p:sp>
      <p:sp>
        <p:nvSpPr>
          <p:cNvPr id="406" name="Shape 406"/>
          <p:cNvSpPr txBox="1"/>
          <p:nvPr/>
        </p:nvSpPr>
        <p:spPr>
          <a:xfrm>
            <a:off x="7884975" y="2168875"/>
            <a:ext cx="8586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Day 98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Shape 407"/>
          <p:cNvSpPr txBox="1"/>
          <p:nvPr/>
        </p:nvSpPr>
        <p:spPr>
          <a:xfrm rot="-2852920">
            <a:off x="7054" y="4187632"/>
            <a:ext cx="768041" cy="2475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Average Delay</a:t>
            </a:r>
            <a:endParaRPr sz="700"/>
          </a:p>
        </p:txBody>
      </p:sp>
      <p:sp>
        <p:nvSpPr>
          <p:cNvPr id="408" name="Shape 408"/>
          <p:cNvSpPr txBox="1"/>
          <p:nvPr/>
        </p:nvSpPr>
        <p:spPr>
          <a:xfrm rot="-2700000">
            <a:off x="1024324" y="4293677"/>
            <a:ext cx="1108602" cy="24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Traffic = -1.14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727650" y="640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 </a:t>
            </a:r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2820525" y="1045225"/>
            <a:ext cx="44358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XG Boosting Variable Importance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15" name="Shape 415"/>
          <p:cNvGrpSpPr/>
          <p:nvPr/>
        </p:nvGrpSpPr>
        <p:grpSpPr>
          <a:xfrm>
            <a:off x="2118250" y="1538000"/>
            <a:ext cx="5194072" cy="3152075"/>
            <a:chOff x="2118250" y="1538000"/>
            <a:chExt cx="5194072" cy="3152075"/>
          </a:xfrm>
        </p:grpSpPr>
        <p:grpSp>
          <p:nvGrpSpPr>
            <p:cNvPr id="416" name="Shape 416"/>
            <p:cNvGrpSpPr/>
            <p:nvPr/>
          </p:nvGrpSpPr>
          <p:grpSpPr>
            <a:xfrm>
              <a:off x="2118250" y="1538000"/>
              <a:ext cx="5194072" cy="3152075"/>
              <a:chOff x="1908500" y="1705450"/>
              <a:chExt cx="5194072" cy="3152075"/>
            </a:xfrm>
          </p:grpSpPr>
          <p:grpSp>
            <p:nvGrpSpPr>
              <p:cNvPr id="417" name="Shape 417"/>
              <p:cNvGrpSpPr/>
              <p:nvPr/>
            </p:nvGrpSpPr>
            <p:grpSpPr>
              <a:xfrm>
                <a:off x="1908500" y="1705450"/>
                <a:ext cx="5194072" cy="3152075"/>
                <a:chOff x="1908500" y="1705450"/>
                <a:chExt cx="5194072" cy="3152075"/>
              </a:xfrm>
            </p:grpSpPr>
            <p:pic>
              <p:nvPicPr>
                <p:cNvPr id="418" name="Shape 41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908500" y="1705450"/>
                  <a:ext cx="5194072" cy="3152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9" name="Shape 4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515725" y="2251675"/>
                  <a:ext cx="982225" cy="207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20" name="Shape 420"/>
              <p:cNvSpPr/>
              <p:nvPr/>
            </p:nvSpPr>
            <p:spPr>
              <a:xfrm>
                <a:off x="2060588" y="1766750"/>
                <a:ext cx="1510200" cy="1077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21" name="Shape 4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8325" y="2077575"/>
              <a:ext cx="996184" cy="21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727650" y="640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 </a:t>
            </a:r>
            <a:endParaRPr/>
          </a:p>
        </p:txBody>
      </p:sp>
      <p:sp>
        <p:nvSpPr>
          <p:cNvPr id="427" name="Shape 427"/>
          <p:cNvSpPr txBox="1"/>
          <p:nvPr/>
        </p:nvSpPr>
        <p:spPr>
          <a:xfrm>
            <a:off x="1372725" y="1197625"/>
            <a:ext cx="44358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XG Boosting Variable Importance</a:t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5912225" y="566500"/>
            <a:ext cx="2925600" cy="633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As semester goes on, drivers get better at arriving on time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9" name="Shape 429"/>
          <p:cNvGrpSpPr/>
          <p:nvPr/>
        </p:nvGrpSpPr>
        <p:grpSpPr>
          <a:xfrm>
            <a:off x="308300" y="1629250"/>
            <a:ext cx="5194072" cy="3152075"/>
            <a:chOff x="1908500" y="1705450"/>
            <a:chExt cx="5194072" cy="3152075"/>
          </a:xfrm>
        </p:grpSpPr>
        <p:grpSp>
          <p:nvGrpSpPr>
            <p:cNvPr id="430" name="Shape 430"/>
            <p:cNvGrpSpPr/>
            <p:nvPr/>
          </p:nvGrpSpPr>
          <p:grpSpPr>
            <a:xfrm>
              <a:off x="1908500" y="1705450"/>
              <a:ext cx="5194072" cy="3152075"/>
              <a:chOff x="1908500" y="1705450"/>
              <a:chExt cx="5194072" cy="3152075"/>
            </a:xfrm>
          </p:grpSpPr>
          <p:pic>
            <p:nvPicPr>
              <p:cNvPr id="431" name="Shape 4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08500" y="1705450"/>
                <a:ext cx="5194072" cy="3152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Shape 4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15725" y="2251675"/>
                <a:ext cx="982225" cy="20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3" name="Shape 433"/>
            <p:cNvSpPr/>
            <p:nvPr/>
          </p:nvSpPr>
          <p:spPr>
            <a:xfrm>
              <a:off x="2060588" y="1766750"/>
              <a:ext cx="1510200" cy="1077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5113662" y="1428699"/>
            <a:ext cx="3954139" cy="2704724"/>
            <a:chOff x="5113662" y="1276299"/>
            <a:chExt cx="3954139" cy="2704724"/>
          </a:xfrm>
        </p:grpSpPr>
        <p:pic>
          <p:nvPicPr>
            <p:cNvPr id="435" name="Shape 4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0462" y="1276299"/>
              <a:ext cx="3587338" cy="2704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 txBox="1"/>
            <p:nvPr/>
          </p:nvSpPr>
          <p:spPr>
            <a:xfrm rot="-5400000">
              <a:off x="4670562" y="2200900"/>
              <a:ext cx="12990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Arrival Delay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726775" y="66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 </a:t>
            </a:r>
            <a:endParaRPr/>
          </a:p>
        </p:txBody>
      </p:sp>
      <p:grpSp>
        <p:nvGrpSpPr>
          <p:cNvPr id="442" name="Shape 442"/>
          <p:cNvGrpSpPr/>
          <p:nvPr/>
        </p:nvGrpSpPr>
        <p:grpSpPr>
          <a:xfrm>
            <a:off x="4847933" y="2429375"/>
            <a:ext cx="4144646" cy="2482016"/>
            <a:chOff x="5268997" y="2559725"/>
            <a:chExt cx="3753188" cy="2355301"/>
          </a:xfrm>
        </p:grpSpPr>
        <p:sp>
          <p:nvSpPr>
            <p:cNvPr id="443" name="Shape 443"/>
            <p:cNvSpPr txBox="1"/>
            <p:nvPr/>
          </p:nvSpPr>
          <p:spPr>
            <a:xfrm rot="-5400000">
              <a:off x="4746847" y="3446750"/>
              <a:ext cx="13731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Arrival Delay</a:t>
              </a:r>
              <a:endParaRPr sz="1200"/>
            </a:p>
          </p:txBody>
        </p:sp>
        <p:pic>
          <p:nvPicPr>
            <p:cNvPr id="444" name="Shape 4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54242" y="2559725"/>
              <a:ext cx="3367943" cy="2355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Shape 445"/>
          <p:cNvGrpSpPr/>
          <p:nvPr/>
        </p:nvGrpSpPr>
        <p:grpSpPr>
          <a:xfrm>
            <a:off x="5047875" y="83650"/>
            <a:ext cx="3844650" cy="2531874"/>
            <a:chOff x="5047875" y="83650"/>
            <a:chExt cx="3844650" cy="2531874"/>
          </a:xfrm>
        </p:grpSpPr>
        <p:sp>
          <p:nvSpPr>
            <p:cNvPr id="446" name="Shape 446"/>
            <p:cNvSpPr txBox="1"/>
            <p:nvPr/>
          </p:nvSpPr>
          <p:spPr>
            <a:xfrm flipH="1" rot="-5400000">
              <a:off x="4602975" y="1082288"/>
              <a:ext cx="12885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Allotted TIme</a:t>
              </a:r>
              <a:endParaRPr sz="1200"/>
            </a:p>
          </p:txBody>
        </p:sp>
        <p:grpSp>
          <p:nvGrpSpPr>
            <p:cNvPr id="447" name="Shape 447"/>
            <p:cNvGrpSpPr/>
            <p:nvPr/>
          </p:nvGrpSpPr>
          <p:grpSpPr>
            <a:xfrm>
              <a:off x="5441500" y="83650"/>
              <a:ext cx="3451025" cy="2531874"/>
              <a:chOff x="5365300" y="1531450"/>
              <a:chExt cx="3451025" cy="2531874"/>
            </a:xfrm>
          </p:grpSpPr>
          <p:pic>
            <p:nvPicPr>
              <p:cNvPr id="448" name="Shape 448"/>
              <p:cNvPicPr preferRelativeResize="0"/>
              <p:nvPr/>
            </p:nvPicPr>
            <p:blipFill rotWithShape="1">
              <a:blip r:embed="rId4">
                <a:alphaModFix/>
              </a:blip>
              <a:srcRect b="0" l="3772" r="0" t="0"/>
              <a:stretch/>
            </p:blipFill>
            <p:spPr>
              <a:xfrm>
                <a:off x="5365300" y="1531450"/>
                <a:ext cx="3451025" cy="25318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9" name="Shape 449"/>
              <p:cNvCxnSpPr/>
              <p:nvPr/>
            </p:nvCxnSpPr>
            <p:spPr>
              <a:xfrm flipH="1" rot="10800000">
                <a:off x="5587153" y="1753238"/>
                <a:ext cx="2904300" cy="1952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0" name="Shape 450"/>
          <p:cNvSpPr txBox="1"/>
          <p:nvPr/>
        </p:nvSpPr>
        <p:spPr>
          <a:xfrm>
            <a:off x="1056175" y="2844925"/>
            <a:ext cx="30735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There are concentration of delayed arrival for trips that are less than 10 miles</a:t>
            </a:r>
            <a:endParaRPr i="1" sz="16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451" name="Shape 451"/>
          <p:cNvSpPr/>
          <p:nvPr/>
        </p:nvSpPr>
        <p:spPr>
          <a:xfrm>
            <a:off x="1341425" y="1656813"/>
            <a:ext cx="2693100" cy="728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Trip distance and allotted trip time are highly correlated, longer trips have longer allotted time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729450" y="623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Overview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9450" y="1430575"/>
            <a:ext cx="7688700" cy="28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Objective:  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Identify what factors are associated with arrival delays of Boston Public School buses looking at the data from Fall 2017 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Data Supplied: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Structure of the data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Major variables included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350" y="2629600"/>
            <a:ext cx="3440349" cy="2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727650" y="57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 </a:t>
            </a:r>
            <a:endParaRPr/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1516" t="2276"/>
          <a:stretch/>
        </p:blipFill>
        <p:spPr>
          <a:xfrm>
            <a:off x="4182400" y="2359775"/>
            <a:ext cx="4811700" cy="259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Shape 458"/>
          <p:cNvGrpSpPr/>
          <p:nvPr/>
        </p:nvGrpSpPr>
        <p:grpSpPr>
          <a:xfrm>
            <a:off x="3817250" y="24350"/>
            <a:ext cx="4813850" cy="2335425"/>
            <a:chOff x="3817250" y="24350"/>
            <a:chExt cx="4813850" cy="2335425"/>
          </a:xfrm>
        </p:grpSpPr>
        <p:sp>
          <p:nvSpPr>
            <p:cNvPr id="459" name="Shape 459"/>
            <p:cNvSpPr txBox="1"/>
            <p:nvPr/>
          </p:nvSpPr>
          <p:spPr>
            <a:xfrm rot="-5400000">
              <a:off x="3113900" y="727700"/>
              <a:ext cx="16983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Arrival Delay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60" name="Shape 460"/>
            <p:cNvPicPr preferRelativeResize="0"/>
            <p:nvPr/>
          </p:nvPicPr>
          <p:blipFill rotWithShape="1">
            <a:blip r:embed="rId4">
              <a:alphaModFix/>
            </a:blip>
            <a:srcRect b="0" l="0" r="1864" t="3873"/>
            <a:stretch/>
          </p:blipFill>
          <p:spPr>
            <a:xfrm>
              <a:off x="4375850" y="127225"/>
              <a:ext cx="4255250" cy="223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Shape 461"/>
          <p:cNvSpPr txBox="1"/>
          <p:nvPr/>
        </p:nvSpPr>
        <p:spPr>
          <a:xfrm>
            <a:off x="727650" y="1290000"/>
            <a:ext cx="33015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Buses with higher proportion of </a:t>
            </a:r>
            <a:r>
              <a:rPr b="1" i="1" lang="en"/>
              <a:t>door to door riders</a:t>
            </a:r>
            <a:r>
              <a:rPr i="1" lang="en"/>
              <a:t> are more likely to delay</a:t>
            </a:r>
            <a:endParaRPr i="1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Average time for picking up a </a:t>
            </a:r>
            <a:r>
              <a:rPr b="1" i="1" lang="en"/>
              <a:t>door to door rider</a:t>
            </a:r>
            <a:r>
              <a:rPr i="1" lang="en"/>
              <a:t> is longer than picking up a </a:t>
            </a:r>
            <a:r>
              <a:rPr b="1" i="1" lang="en"/>
              <a:t>corner stop rider</a:t>
            </a:r>
            <a:endParaRPr b="1" i="1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727650" y="680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934900" y="1481750"/>
            <a:ext cx="76887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Arrival delays are associated with multiple factors: </a:t>
            </a:r>
            <a:endParaRPr sz="1800"/>
          </a:p>
          <a:p>
            <a:pPr indent="-3302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Weather</a:t>
            </a:r>
            <a:endParaRPr sz="1600"/>
          </a:p>
          <a:p>
            <a:pPr indent="-3302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Traffic</a:t>
            </a:r>
            <a:endParaRPr sz="1600"/>
          </a:p>
          <a:p>
            <a:pPr indent="-3302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Proportion of Door-to-Door Riders</a:t>
            </a:r>
            <a:endParaRPr sz="16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Our analysis looked into the combined effect of factors and each of their contribution to on-time performance</a:t>
            </a:r>
            <a:r>
              <a:rPr lang="en" sz="1800"/>
              <a:t>.  </a:t>
            </a:r>
            <a:endParaRPr sz="1800"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Ranking the contribution of factors give us directions for further analysis:  traffic budgeting, allotted time optimization …...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727650" y="69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727650" y="1601400"/>
            <a:ext cx="76887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 sz="1800">
                <a:solidFill>
                  <a:srgbClr val="666666"/>
                </a:solidFill>
              </a:rPr>
              <a:t>Boston Public Schools</a:t>
            </a:r>
            <a:endParaRPr sz="1800">
              <a:solidFill>
                <a:srgbClr val="666666"/>
              </a:solidFill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➔"/>
            </a:pPr>
            <a:r>
              <a:rPr lang="en" sz="1800">
                <a:solidFill>
                  <a:srgbClr val="666666"/>
                </a:solidFill>
              </a:rPr>
              <a:t>Will Eger</a:t>
            </a:r>
            <a:endParaRPr sz="1800">
              <a:solidFill>
                <a:srgbClr val="666666"/>
              </a:solidFill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➔"/>
            </a:pPr>
            <a:r>
              <a:rPr lang="en" sz="1800">
                <a:solidFill>
                  <a:srgbClr val="666666"/>
                </a:solidFill>
              </a:rPr>
              <a:t>John Roderick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 sz="1800">
                <a:solidFill>
                  <a:srgbClr val="666666"/>
                </a:solidFill>
              </a:rPr>
              <a:t>Boston University MS in Statistical Practice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27650" y="59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Visits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381975" y="1551325"/>
            <a:ext cx="4388700" cy="28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Traffic jams for schools with insufficient drop off areas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reasons for buses waiting: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Other buses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Teacher supervisor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Monitors</a:t>
            </a:r>
            <a:endParaRPr sz="180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75" y="1297850"/>
            <a:ext cx="2692955" cy="3590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727650" y="644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Acquisition</a:t>
            </a:r>
            <a:r>
              <a:rPr lang="en"/>
              <a:t> of Further Data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Further data that was generated included: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Weather data from Weather Underground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Inbound/Outbound route classification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School type and grades serviced</a:t>
            </a:r>
            <a:endParaRPr sz="1800"/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Traffic Minutes</a:t>
            </a:r>
            <a:endParaRPr sz="1800"/>
          </a:p>
          <a:p>
            <a:pPr indent="-3429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Over bridge route classification</a:t>
            </a:r>
            <a:endParaRPr sz="18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203" y="785021"/>
            <a:ext cx="2218768" cy="12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750" y="3438050"/>
            <a:ext cx="1678125" cy="15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675" y="2374277"/>
            <a:ext cx="2293300" cy="250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475" y="4360250"/>
            <a:ext cx="3770950" cy="4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7650" y="602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Minutes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49025" y="1403025"/>
            <a:ext cx="6134400" cy="31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Unable to gain access to historical traffic data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Encoding traffic</a:t>
            </a:r>
            <a:endParaRPr sz="1800"/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</a:t>
            </a:r>
            <a:r>
              <a:rPr lang="en" sz="1400"/>
              <a:t>alculate the time from the routes starting point to its endpoint.  </a:t>
            </a:r>
            <a:endParaRPr sz="1400"/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Used Google’s distance api </a:t>
            </a:r>
            <a:endParaRPr sz="1400"/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Calculated trip time when route actually occurred and at 3:30am</a:t>
            </a:r>
            <a:endParaRPr sz="1400"/>
          </a:p>
          <a:p>
            <a:pPr indent="-3238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400"/>
              <a:t>Difference in trip times is being considered as traffic minutes. </a:t>
            </a:r>
            <a:r>
              <a:rPr lang="en" sz="1500"/>
              <a:t> </a:t>
            </a:r>
            <a:endParaRPr sz="1500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825" y="1290125"/>
            <a:ext cx="2555775" cy="2347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 flipH="1" rot="10800000">
            <a:off x="7351000" y="2266825"/>
            <a:ext cx="640500" cy="126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Shape 130"/>
          <p:cNvSpPr txBox="1"/>
          <p:nvPr/>
        </p:nvSpPr>
        <p:spPr>
          <a:xfrm>
            <a:off x="6720588" y="3790375"/>
            <a:ext cx="22710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7:00 Trip Time: 45 min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3:30 Trip Time: 30 min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27650" y="591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Bridge Route Classification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065000" y="2098400"/>
            <a:ext cx="462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school was located in one of the three designated sections.</a:t>
            </a:r>
            <a:endParaRPr sz="1800"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/>
              <a:t>If a route starts in one section and ends in another, we consider it going over a bridge.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24" y="1698425"/>
            <a:ext cx="3067272" cy="30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828475" y="2304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E</a:t>
            </a:r>
            <a:r>
              <a:rPr lang="en" sz="3200"/>
              <a:t>xploration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7800" y="50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Distribution of Arrival Delay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838" y="1279500"/>
            <a:ext cx="6074319" cy="36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7715100" y="1980300"/>
            <a:ext cx="1428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ean = 6 mins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973325" y="4753325"/>
            <a:ext cx="1549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Arrival Delay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Shape 151"/>
          <p:cNvSpPr txBox="1"/>
          <p:nvPr/>
        </p:nvSpPr>
        <p:spPr>
          <a:xfrm rot="-5400000">
            <a:off x="1273550" y="2849850"/>
            <a:ext cx="801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497525" y="208325"/>
            <a:ext cx="2095800" cy="68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Arrival Delay &gt; 0: 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delay since the planned arrival time 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3702572" y="1281150"/>
            <a:ext cx="886200" cy="6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4627863" y="1282800"/>
            <a:ext cx="804000" cy="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2102675" y="1089025"/>
            <a:ext cx="1599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Before Anchor Time</a:t>
            </a:r>
            <a:endParaRPr b="1" sz="12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5561600" y="1089025"/>
            <a:ext cx="1599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r>
              <a:rPr b="1" lang="en" sz="12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Anchor Time</a:t>
            </a:r>
            <a:endParaRPr b="1" sz="12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